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15"/>
  </p:notesMasterIdLst>
  <p:sldIdLst>
    <p:sldId id="256" r:id="rId2"/>
    <p:sldId id="257" r:id="rId3"/>
    <p:sldId id="258" r:id="rId4"/>
    <p:sldId id="263" r:id="rId5"/>
    <p:sldId id="261" r:id="rId6"/>
    <p:sldId id="260" r:id="rId7"/>
    <p:sldId id="264" r:id="rId8"/>
    <p:sldId id="265" r:id="rId9"/>
    <p:sldId id="266" r:id="rId10"/>
    <p:sldId id="269" r:id="rId11"/>
    <p:sldId id="267" r:id="rId12"/>
    <p:sldId id="268" r:id="rId13"/>
    <p:sldId id="259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5108" autoAdjust="0"/>
  </p:normalViewPr>
  <p:slideViewPr>
    <p:cSldViewPr snapToGrid="0">
      <p:cViewPr varScale="1">
        <p:scale>
          <a:sx n="72" d="100"/>
          <a:sy n="72" d="100"/>
        </p:scale>
        <p:origin x="207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5FD53B-1CEF-4629-A12E-8CF6F4E38B0E}" type="datetimeFigureOut">
              <a:rPr lang="fr-FR" smtClean="0"/>
              <a:t>06/12/2024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04D837-EA33-48F6-884B-17E96005BB0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5854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Bonjour, je vais vous présenter mon projet de Génération procédurale,  qui est une </a:t>
            </a:r>
            <a:r>
              <a:rPr lang="fr-FR" dirty="0" err="1"/>
              <a:t>map</a:t>
            </a:r>
            <a:r>
              <a:rPr lang="fr-FR" dirty="0"/>
              <a:t> en 2D généré via </a:t>
            </a:r>
            <a:r>
              <a:rPr lang="fr-FR" dirty="0" err="1"/>
              <a:t>Wave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Collapse avec le système de </a:t>
            </a:r>
            <a:r>
              <a:rPr lang="fr-FR" dirty="0" err="1"/>
              <a:t>tile</a:t>
            </a:r>
            <a:r>
              <a:rPr lang="fr-FR" dirty="0"/>
              <a:t> </a:t>
            </a:r>
            <a:r>
              <a:rPr lang="fr-FR" dirty="0" err="1"/>
              <a:t>map</a:t>
            </a:r>
            <a:r>
              <a:rPr lang="fr-FR" dirty="0"/>
              <a:t> d’</a:t>
            </a:r>
            <a:r>
              <a:rPr lang="fr-FR" dirty="0" err="1"/>
              <a:t>unity</a:t>
            </a:r>
            <a:r>
              <a:rPr lang="fr-FR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4D837-EA33-48F6-884B-17E96005BB0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3661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B0A8E-5357-AF10-C9E3-60E47A632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960038-C32F-C779-B483-464A55F9C9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E8491E-1513-87D9-3D35-6CA8F03D8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fr-FR" dirty="0" err="1"/>
              <a:t>Regénération</a:t>
            </a:r>
            <a:r>
              <a:rPr lang="fr-FR" dirty="0"/>
              <a:t> de la </a:t>
            </a:r>
            <a:r>
              <a:rPr lang="fr-FR" dirty="0" err="1"/>
              <a:t>Map</a:t>
            </a:r>
            <a:r>
              <a:rPr lang="fr-FR" dirty="0"/>
              <a:t> au clic : génération partielle de la </a:t>
            </a:r>
            <a:r>
              <a:rPr lang="fr-FR" dirty="0" err="1"/>
              <a:t>map</a:t>
            </a:r>
            <a:endParaRPr lang="fr-FR" dirty="0"/>
          </a:p>
          <a:p>
            <a:pPr marL="0" indent="0">
              <a:buFontTx/>
              <a:buNone/>
            </a:pPr>
            <a:endParaRPr lang="fr-FR" dirty="0"/>
          </a:p>
          <a:p>
            <a:pPr marL="0" indent="0">
              <a:buFontTx/>
              <a:buNone/>
            </a:pPr>
            <a:r>
              <a:rPr lang="fr-FR" dirty="0" err="1"/>
              <a:t>Verification</a:t>
            </a:r>
            <a:r>
              <a:rPr lang="fr-FR" dirty="0"/>
              <a:t> avant d’actualiser les possibilités</a:t>
            </a:r>
          </a:p>
          <a:p>
            <a:pPr marL="0" indent="0">
              <a:buFontTx/>
              <a:buNone/>
            </a:pPr>
            <a:endParaRPr lang="fr-FR" dirty="0"/>
          </a:p>
          <a:p>
            <a:pPr marL="0" indent="0">
              <a:buFontTx/>
              <a:buNone/>
            </a:pPr>
            <a:r>
              <a:rPr lang="fr-FR" dirty="0"/>
              <a:t>Problème de stabilité </a:t>
            </a:r>
            <a:r>
              <a:rPr lang="fr-FR" dirty="0" err="1"/>
              <a:t>feature</a:t>
            </a:r>
            <a:r>
              <a:rPr lang="fr-FR" dirty="0"/>
              <a:t> abandonné.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6F03C-7569-6416-B9EF-26ACD109A6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4D837-EA33-48F6-884B-17E96005BB0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4396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4D837-EA33-48F6-884B-17E96005BB0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972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03AFC-4C97-3474-E44B-7AE1EF064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D6629C-87B8-8331-16E0-228C305C88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713020-8476-797C-63B9-C4B05E016B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A6B88-35AF-0C5A-3BB1-3E683073B9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4D837-EA33-48F6-884B-17E96005BB0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2126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Au début je ne savais pas trop quoi faire donc j’ai chercher des vidéo de génération procédurale sur </a:t>
            </a:r>
            <a:r>
              <a:rPr lang="fr-FR" dirty="0" err="1"/>
              <a:t>youtube</a:t>
            </a:r>
            <a:r>
              <a:rPr lang="fr-FR" dirty="0"/>
              <a:t>, j’avais peur de ne pas me démarquer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4D837-EA33-48F6-884B-17E96005BB0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9230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Video</a:t>
            </a:r>
            <a:r>
              <a:rPr lang="fr-FR" dirty="0"/>
              <a:t> de </a:t>
            </a:r>
            <a:r>
              <a:rPr lang="fr-FR" dirty="0" err="1"/>
              <a:t>wave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collapse m’inspire </a:t>
            </a:r>
          </a:p>
          <a:p>
            <a:r>
              <a:rPr lang="fr-FR" dirty="0"/>
              <a:t>- Je me dis c’est grave cool, en plus je suis sur j’ai moyen de le faire en 1 semaine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4D837-EA33-48F6-884B-17E96005BB0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5643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Je me dis c’est Grave Cool, en plus je suis sur je n’ai PAS moyen de la faire en 1 semaine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Adaptation du Scope Passage En 2D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4D837-EA33-48F6-884B-17E96005BB0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9414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Explication de l’algorithme de </a:t>
            </a:r>
            <a:r>
              <a:rPr lang="fr-FR" dirty="0" err="1"/>
              <a:t>wave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collapse</a:t>
            </a:r>
          </a:p>
          <a:p>
            <a:pPr marL="171450" indent="-171450">
              <a:buFontTx/>
              <a:buChar char="-"/>
            </a:pPr>
            <a:r>
              <a:rPr lang="fr-FR" dirty="0"/>
              <a:t>Principe de Superposition</a:t>
            </a:r>
          </a:p>
          <a:p>
            <a:pPr marL="171450" indent="-171450">
              <a:buFontTx/>
              <a:buChar char="-"/>
            </a:pPr>
            <a:r>
              <a:rPr lang="fr-FR" dirty="0"/>
              <a:t>Propagation au voisin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4D837-EA33-48F6-884B-17E96005BB0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8003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Actualisation des possibilités </a:t>
            </a:r>
          </a:p>
          <a:p>
            <a:pPr marL="171450" indent="-171450">
              <a:buFontTx/>
              <a:buChar char="-"/>
            </a:pPr>
            <a:r>
              <a:rPr lang="fr-FR" dirty="0" err="1"/>
              <a:t>Selection</a:t>
            </a:r>
            <a:r>
              <a:rPr lang="fr-FR" dirty="0"/>
              <a:t> d’un case à faible entropie pour éviter les erreur, recommencer jusqu’à avoir un </a:t>
            </a:r>
            <a:r>
              <a:rPr lang="fr-FR" dirty="0" err="1"/>
              <a:t>map</a:t>
            </a:r>
            <a:r>
              <a:rPr lang="fr-FR" dirty="0"/>
              <a:t> compléter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4D837-EA33-48F6-884B-17E96005BB0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872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Première étape trouver des </a:t>
            </a:r>
            <a:r>
              <a:rPr lang="fr-FR" dirty="0" err="1"/>
              <a:t>sprites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Définition des du scriptable </a:t>
            </a:r>
            <a:r>
              <a:rPr lang="fr-FR" dirty="0" err="1"/>
              <a:t>object</a:t>
            </a:r>
            <a:r>
              <a:rPr lang="fr-FR" dirty="0"/>
              <a:t> </a:t>
            </a:r>
            <a:r>
              <a:rPr lang="fr-FR" dirty="0" err="1"/>
              <a:t>tileSO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4D837-EA33-48F6-884B-17E96005BB05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7637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Création du script superposition </a:t>
            </a:r>
            <a:r>
              <a:rPr lang="fr-FR" dirty="0" err="1"/>
              <a:t>cell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Création de </a:t>
            </a:r>
            <a:r>
              <a:rPr lang="fr-FR" dirty="0" err="1"/>
              <a:t>tiles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Creation</a:t>
            </a:r>
            <a:r>
              <a:rPr lang="fr-FR" dirty="0"/>
              <a:t> du script </a:t>
            </a:r>
            <a:r>
              <a:rPr lang="fr-FR" dirty="0" err="1"/>
              <a:t>gameManager</a:t>
            </a:r>
            <a:r>
              <a:rPr lang="fr-FR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4D837-EA33-48F6-884B-17E96005BB05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9106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Probleme</a:t>
            </a:r>
            <a:r>
              <a:rPr lang="fr-FR" dirty="0"/>
              <a:t> de génération</a:t>
            </a:r>
          </a:p>
          <a:p>
            <a:endParaRPr lang="fr-FR" dirty="0"/>
          </a:p>
          <a:p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Selection</a:t>
            </a:r>
            <a:r>
              <a:rPr lang="fr-FR" dirty="0"/>
              <a:t> d’un voisin avec une faible entropie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0" indent="0">
              <a:buFontTx/>
              <a:buNone/>
            </a:pPr>
            <a:r>
              <a:rPr lang="fr-FR" dirty="0" err="1"/>
              <a:t>Regénération</a:t>
            </a:r>
            <a:r>
              <a:rPr lang="fr-FR" dirty="0"/>
              <a:t> de la </a:t>
            </a:r>
            <a:r>
              <a:rPr lang="fr-FR" dirty="0" err="1"/>
              <a:t>Map</a:t>
            </a:r>
            <a:r>
              <a:rPr lang="fr-FR" dirty="0"/>
              <a:t> au clic : problème de compatibilité</a:t>
            </a:r>
          </a:p>
          <a:p>
            <a:pPr marL="0" indent="0">
              <a:buFontTx/>
              <a:buNone/>
            </a:pPr>
            <a:endParaRPr lang="fr-FR" dirty="0"/>
          </a:p>
          <a:p>
            <a:pPr marL="0" indent="0">
              <a:buFontTx/>
              <a:buNone/>
            </a:pPr>
            <a:r>
              <a:rPr lang="fr-FR" dirty="0"/>
              <a:t>Reset des </a:t>
            </a:r>
            <a:r>
              <a:rPr lang="fr-FR" dirty="0" err="1"/>
              <a:t>tiles</a:t>
            </a:r>
            <a:r>
              <a:rPr lang="fr-FR" dirty="0"/>
              <a:t> </a:t>
            </a:r>
          </a:p>
          <a:p>
            <a:pPr marL="0" indent="0">
              <a:buFontTx/>
              <a:buNone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4D837-EA33-48F6-884B-17E96005BB0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5459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6864724" cy="3581399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6864724" cy="86837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78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C0AF-44D0-4830-AF13-49B8522B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B4D8C-6045-47B3-9A0C-F2215A904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9A9F1-F398-416A-A8C0-0A36D838D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7F801-C9FB-4A34-8386-BA9FBACCB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05176-F6E9-4997-8355-74F2A4560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66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BC807-13E1-4F3F-83FA-FD9BD24F3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86520" y="647699"/>
            <a:ext cx="229108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7E2EAA-155E-482E-A2B8-547653B25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2371" y="647699"/>
            <a:ext cx="8120789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A4BDC-BDD0-417D-AF7C-516EE556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663EC-23F9-4202-80F3-F8E55088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8402D-7367-485B-AEA6-5AB2B820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219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364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96BE-9AF9-4E97-9204-5B672D79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362200"/>
            <a:ext cx="7696200" cy="24003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DF98A-E8AE-4443-9A8C-CB35DEB2C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5067300"/>
            <a:ext cx="7696200" cy="8763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7114B-35CB-40C5-BCC8-C5039524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AA324-982E-42C4-8002-5F236877C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01596-9353-4C1A-972E-6522F2B4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753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0BC9-7469-437A-B92B-0A2627E4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7D887-595C-4649-AF8E-E78307000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25625"/>
            <a:ext cx="49911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FE29C-ED37-4DD9-949F-002434261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825625"/>
            <a:ext cx="5029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6AA34-8CC0-4E5B-8396-0AC756331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F7398-73FE-4D27-AFF9-91BEBFED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00880-10EE-4115-8BBB-13DDF270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11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F3C9B-D20D-43FA-BA18-D50F86A9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699"/>
            <a:ext cx="10625229" cy="11506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2F00A-F4EE-40FC-9325-373840422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863" y="1879599"/>
            <a:ext cx="5157787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5DD90-A306-4A8B-A54C-8033B7F7F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863" y="2560955"/>
            <a:ext cx="5157787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40E0AA-F8F8-4862-B27B-50FAF2F34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879599"/>
            <a:ext cx="5183188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FEBDD6-EDA1-4CE7-9DDC-9D977E12D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412" y="2560955"/>
            <a:ext cx="5183188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044487-D350-4434-A5C7-A96942FFC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9DC43-E591-42BF-82EE-E4887E4BC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CD421-2D00-41DD-A393-4739E389D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42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39A8B-0FAF-431C-9657-9003FA03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BA2A1-331D-40F8-867B-CE1501136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995C1-5121-47B6-AC6D-F60C0FF6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BE022-9B54-431C-80D5-5D8F2AFC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15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15B6E5-6347-41F6-85FC-3BF3652D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A93F6-45F8-4453-B5DC-B2F3D5D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364E1-213B-4AF0-80D7-8101EFD5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199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90B5D-E76D-4797-AD77-15625D67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44D8D-C9CF-43B2-905D-2368B17A5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188" y="914400"/>
            <a:ext cx="5737412" cy="50291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4BF0C-D14C-46D7-ACDD-1885DDD88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79"/>
            <a:ext cx="4119654" cy="32461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D7D8D-72E7-4ABD-BB87-80BB49003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9C1CE-C8CE-4364-A021-ADC2D6472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6FA33-09EF-495A-853E-63750CA3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7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023E-952E-40DF-A101-74D22789D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1E98DD-BF5D-4CCA-8C66-F2A6CE1127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86400" y="914400"/>
            <a:ext cx="5791200" cy="50291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C22A6-F2C2-4A88-BEE5-2D6CEB520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80"/>
            <a:ext cx="4119654" cy="31715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1F755-C7AF-4C50-8CA8-828612A7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DE175-E818-477C-A3F6-7DD65C12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0B8E3-DB91-440B-818F-71E4248B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11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EB7D6-B8CB-49E3-874F-2255BEE82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11470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EEAC5-A8AB-4FE8-A270-D70F7DED4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1" y="2095500"/>
            <a:ext cx="10620855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6506C-52BF-4C05-AD31-7C08B801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371" y="6332538"/>
            <a:ext cx="30064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D341B595-366B-43E2-A22E-EA6A78C03F06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34630-6C67-4A40-A499-CB025B243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34169" y="6332538"/>
            <a:ext cx="35054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4E14B-0EE8-4015-809C-DD36B5459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4747" y="6332538"/>
            <a:ext cx="5398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879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600" kern="1200" cap="all" spc="300" baseline="0">
          <a:solidFill>
            <a:srgbClr val="FFFFFF"/>
          </a:solidFill>
          <a:highlight>
            <a:srgbClr val="0000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obertheaton.com/2018/12/17/wavefunction-collapse-algorithm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2SuvO4Gi7uY&amp;t=5s" TargetMode="External"/><Relationship Id="rId4" Type="http://schemas.openxmlformats.org/officeDocument/2006/relationships/hyperlink" Target="https://www.youtube.com/watch?v=MyMbbmWVCDw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78C5A24-0D67-4D91-A8AB-79267D9CC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laser lights aligned to form a triangle">
            <a:extLst>
              <a:ext uri="{FF2B5EF4-FFF2-40B4-BE49-F238E27FC236}">
                <a16:creationId xmlns:a16="http://schemas.microsoft.com/office/drawing/2014/main" id="{6DB8CEAE-BF55-3FF2-C619-941CECD279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916" b="1085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7F1335F-97CE-4842-9A57-2B6A3F459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5040" y="235039"/>
            <a:ext cx="6858000" cy="638792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2C62B3-6868-8114-7141-D799C1201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" y="298655"/>
            <a:ext cx="7696200" cy="1294756"/>
          </a:xfrm>
        </p:spPr>
        <p:txBody>
          <a:bodyPr anchor="ctr">
            <a:normAutofit/>
          </a:bodyPr>
          <a:lstStyle/>
          <a:p>
            <a:r>
              <a:rPr lang="fr-FR" dirty="0">
                <a:highlight>
                  <a:srgbClr val="800080"/>
                </a:highlight>
              </a:rPr>
              <a:t>Génération Procédurale</a:t>
            </a:r>
          </a:p>
        </p:txBody>
      </p:sp>
    </p:spTree>
    <p:extLst>
      <p:ext uri="{BB962C8B-B14F-4D97-AF65-F5344CB8AC3E}">
        <p14:creationId xmlns:p14="http://schemas.microsoft.com/office/powerpoint/2010/main" val="2144323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BAE029-EA48-0880-081D-357CF3C98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DAB63C-44FE-E22B-457F-27B4B9C56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laser lights aligned to form a triangle">
            <a:extLst>
              <a:ext uri="{FF2B5EF4-FFF2-40B4-BE49-F238E27FC236}">
                <a16:creationId xmlns:a16="http://schemas.microsoft.com/office/drawing/2014/main" id="{B2A1017D-7E25-A16B-F9A3-F057BE7977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916" b="1085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EFF71C7-28DE-12B2-F704-50BE7616A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5040" y="235039"/>
            <a:ext cx="6858000" cy="638792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3AD2A4-8449-916D-A8D9-91039B445E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" y="298655"/>
            <a:ext cx="7696200" cy="1294756"/>
          </a:xfrm>
        </p:spPr>
        <p:txBody>
          <a:bodyPr anchor="ctr">
            <a:normAutofit/>
          </a:bodyPr>
          <a:lstStyle/>
          <a:p>
            <a:r>
              <a:rPr lang="fr-FR" dirty="0">
                <a:highlight>
                  <a:srgbClr val="800080"/>
                </a:highlight>
              </a:rPr>
              <a:t>Difficultés rencontrées</a:t>
            </a:r>
          </a:p>
        </p:txBody>
      </p:sp>
      <p:pic>
        <p:nvPicPr>
          <p:cNvPr id="14" name="Picture 13" descr="A screenshot of a video game&#10;&#10;Description automatically generated">
            <a:extLst>
              <a:ext uri="{FF2B5EF4-FFF2-40B4-BE49-F238E27FC236}">
                <a16:creationId xmlns:a16="http://schemas.microsoft.com/office/drawing/2014/main" id="{1970A496-2EFA-2610-B7C3-59BCDE6EB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" t="6163" r="6116" b="7525"/>
          <a:stretch/>
        </p:blipFill>
        <p:spPr>
          <a:xfrm>
            <a:off x="1072509" y="1678124"/>
            <a:ext cx="4242901" cy="41828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9E0CF1-6B5E-F68F-9CB6-5918079AA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2806" y="2327857"/>
            <a:ext cx="3020229" cy="379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82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BA245A-9772-106D-AB03-AFD4D8D35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3AA3288-07F2-C88E-C57F-349E1B40D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laser lights aligned to form a triangle">
            <a:extLst>
              <a:ext uri="{FF2B5EF4-FFF2-40B4-BE49-F238E27FC236}">
                <a16:creationId xmlns:a16="http://schemas.microsoft.com/office/drawing/2014/main" id="{D78C6959-A08C-E249-7916-8A32565186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916" b="1085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9BA1E55-9EC7-AF40-9DDE-D196BC020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5040" y="235039"/>
            <a:ext cx="6858000" cy="638792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66A30-636A-80A4-9136-1A2662E7C6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" y="298655"/>
            <a:ext cx="7696200" cy="1294756"/>
          </a:xfrm>
        </p:spPr>
        <p:txBody>
          <a:bodyPr anchor="ctr">
            <a:normAutofit/>
          </a:bodyPr>
          <a:lstStyle/>
          <a:p>
            <a:r>
              <a:rPr lang="fr-FR" dirty="0">
                <a:highlight>
                  <a:srgbClr val="800080"/>
                </a:highlight>
              </a:rPr>
              <a:t>Rendu Final</a:t>
            </a:r>
          </a:p>
        </p:txBody>
      </p:sp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F8ED5DA0-0F29-9078-0CD9-0C415A0E71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597" y="2442739"/>
            <a:ext cx="5232903" cy="294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99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EB19AD-DBAF-1F64-1E62-7FF331BA0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A047CC-E6EB-2028-B893-B9B107166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laser lights aligned to form a triangle">
            <a:extLst>
              <a:ext uri="{FF2B5EF4-FFF2-40B4-BE49-F238E27FC236}">
                <a16:creationId xmlns:a16="http://schemas.microsoft.com/office/drawing/2014/main" id="{1F6428DD-7CE3-ABED-F127-28A52540A8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916" b="1085"/>
          <a:stretch/>
        </p:blipFill>
        <p:spPr>
          <a:xfrm>
            <a:off x="-1" y="-1"/>
            <a:ext cx="1219200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386411-608B-8610-9E3A-E4F218DE6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5040" y="235039"/>
            <a:ext cx="6858000" cy="638792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5E667E-EDB4-D244-5B5F-014ED75FE7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" y="298655"/>
            <a:ext cx="7696200" cy="1294756"/>
          </a:xfrm>
        </p:spPr>
        <p:txBody>
          <a:bodyPr anchor="ctr">
            <a:normAutofit/>
          </a:bodyPr>
          <a:lstStyle/>
          <a:p>
            <a:r>
              <a:rPr lang="fr-FR" dirty="0">
                <a:highlight>
                  <a:srgbClr val="800080"/>
                </a:highlight>
              </a:rPr>
              <a:t>Pour Aller PLUS Loin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8F662C-3C58-350E-BD52-91A6E623D4FC}"/>
              </a:ext>
            </a:extLst>
          </p:cNvPr>
          <p:cNvSpPr txBox="1"/>
          <p:nvPr/>
        </p:nvSpPr>
        <p:spPr>
          <a:xfrm>
            <a:off x="152211" y="1783532"/>
            <a:ext cx="67629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fr-FR" sz="2400" b="1" dirty="0">
                <a:solidFill>
                  <a:schemeClr val="bg1"/>
                </a:solidFill>
                <a:highlight>
                  <a:srgbClr val="000000"/>
                </a:highlight>
              </a:rPr>
              <a:t>SYSTÈME DE BIOMES</a:t>
            </a:r>
          </a:p>
          <a:p>
            <a:pPr marL="342900" indent="-342900">
              <a:buFontTx/>
              <a:buChar char="-"/>
            </a:pPr>
            <a:r>
              <a:rPr lang="fr-FR" sz="2400" b="1" dirty="0">
                <a:solidFill>
                  <a:schemeClr val="bg1"/>
                </a:solidFill>
                <a:highlight>
                  <a:srgbClr val="000000"/>
                </a:highlight>
              </a:rPr>
              <a:t>MODIFICATION PARTIELLE DE LA MAP</a:t>
            </a:r>
          </a:p>
          <a:p>
            <a:pPr marL="342900" indent="-342900">
              <a:buFontTx/>
              <a:buChar char="-"/>
            </a:pPr>
            <a:r>
              <a:rPr lang="fr-FR" sz="2400" b="1" dirty="0">
                <a:solidFill>
                  <a:schemeClr val="bg1"/>
                </a:solidFill>
                <a:highlight>
                  <a:srgbClr val="000000"/>
                </a:highlight>
              </a:rPr>
              <a:t>ASSOCIATION AUTOMATIQUE DE LA COMPATIBILITÉ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50396A-CC9E-83E6-E80C-349C705F5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0610" y="415691"/>
            <a:ext cx="4838700" cy="367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42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FD8343-1136-D730-EE25-B990B322F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7642FD-A767-1032-5D83-709B6F35C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laser lights aligned to form a triangle">
            <a:extLst>
              <a:ext uri="{FF2B5EF4-FFF2-40B4-BE49-F238E27FC236}">
                <a16:creationId xmlns:a16="http://schemas.microsoft.com/office/drawing/2014/main" id="{2CB9D64F-82F6-AB1D-39EE-E67DBEEE13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916" b="1085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DA75B93-DD26-578C-B320-131E9B5B8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5040" y="235039"/>
            <a:ext cx="6858000" cy="638792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58A847-675F-DA90-2E95-FF4D0E63D4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" y="298655"/>
            <a:ext cx="7696200" cy="1294756"/>
          </a:xfrm>
        </p:spPr>
        <p:txBody>
          <a:bodyPr anchor="ctr">
            <a:normAutofit/>
          </a:bodyPr>
          <a:lstStyle/>
          <a:p>
            <a:r>
              <a:rPr lang="fr-FR" dirty="0">
                <a:highlight>
                  <a:srgbClr val="800080"/>
                </a:highlight>
              </a:rPr>
              <a:t>Sources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7B1BFA-160A-18BF-4818-86C2C4732814}"/>
              </a:ext>
            </a:extLst>
          </p:cNvPr>
          <p:cNvSpPr txBox="1"/>
          <p:nvPr/>
        </p:nvSpPr>
        <p:spPr>
          <a:xfrm>
            <a:off x="114300" y="1892056"/>
            <a:ext cx="1134865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00B0F0"/>
                </a:solidFill>
                <a:highlight>
                  <a:srgbClr val="0000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https://robertheaton.com/2018/12/17/wavefunction-collapse-algorithm/</a:t>
            </a:r>
            <a:endParaRPr lang="fr-FR" sz="2800" dirty="0">
              <a:solidFill>
                <a:srgbClr val="00B0F0"/>
              </a:solidFill>
              <a:highlight>
                <a:srgbClr val="000000"/>
              </a:highlight>
            </a:endParaRPr>
          </a:p>
          <a:p>
            <a:endParaRPr lang="fr-FR" sz="2800" dirty="0">
              <a:solidFill>
                <a:srgbClr val="00B0F0"/>
              </a:solidFill>
              <a:highlight>
                <a:srgbClr val="000000"/>
              </a:highlight>
            </a:endParaRPr>
          </a:p>
          <a:p>
            <a:r>
              <a:rPr lang="fr-FR" sz="2800" dirty="0">
                <a:solidFill>
                  <a:srgbClr val="00B0F0"/>
                </a:solidFill>
                <a:highlight>
                  <a:srgbClr val="000000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https://www.youtube.com/watch?v=MyMbbmWVCDw</a:t>
            </a:r>
            <a:endParaRPr lang="fr-FR" sz="2800" dirty="0">
              <a:solidFill>
                <a:srgbClr val="00B0F0"/>
              </a:solidFill>
              <a:highlight>
                <a:srgbClr val="000000"/>
              </a:highlight>
            </a:endParaRPr>
          </a:p>
          <a:p>
            <a:endParaRPr lang="fr-FR" sz="2800" dirty="0">
              <a:solidFill>
                <a:srgbClr val="00B0F0"/>
              </a:solidFill>
              <a:highlight>
                <a:srgbClr val="000000"/>
              </a:highlight>
            </a:endParaRPr>
          </a:p>
          <a:p>
            <a:r>
              <a:rPr lang="fr-FR" sz="2800" dirty="0">
                <a:solidFill>
                  <a:srgbClr val="00B0F0"/>
                </a:solidFill>
                <a:highlight>
                  <a:srgbClr val="000000"/>
                </a:highlight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https://www.youtube.com/watch?v=2SuvO4Gi7uY&amp;t=5s</a:t>
            </a:r>
            <a:endParaRPr lang="fr-FR" sz="2800" dirty="0">
              <a:solidFill>
                <a:srgbClr val="00B0F0"/>
              </a:solidFill>
              <a:highlight>
                <a:srgbClr val="000000"/>
              </a:highlight>
            </a:endParaRPr>
          </a:p>
          <a:p>
            <a:endParaRPr lang="fr-FR" sz="2800" dirty="0">
              <a:solidFill>
                <a:srgbClr val="00B0F0"/>
              </a:solidFill>
              <a:highlight>
                <a:srgbClr val="000000"/>
              </a:highlight>
            </a:endParaRPr>
          </a:p>
          <a:p>
            <a:r>
              <a:rPr lang="fr-FR" sz="2800" dirty="0">
                <a:solidFill>
                  <a:srgbClr val="00B0F0"/>
                </a:solidFill>
                <a:highlight>
                  <a:srgbClr val="000000"/>
                </a:highlight>
              </a:rPr>
              <a:t>https://web.archive.org/web/20200210051233/https://www.boristhebrave.com/2020/02/08/wave-function-collapse-tips-and-tricks/</a:t>
            </a:r>
          </a:p>
          <a:p>
            <a:endParaRPr lang="fr-FR" dirty="0">
              <a:solidFill>
                <a:srgbClr val="0070C0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20076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04B68B-A5C8-0B29-16F9-29D17C4F3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B8B1937-C2C0-02AC-D70C-FE4BB6BFF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laser lights aligned to form a triangle">
            <a:extLst>
              <a:ext uri="{FF2B5EF4-FFF2-40B4-BE49-F238E27FC236}">
                <a16:creationId xmlns:a16="http://schemas.microsoft.com/office/drawing/2014/main" id="{2F9CD6A3-B9C5-2B09-30D4-56EE79DB16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916" b="1085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5D507D5-0784-7F18-3AEC-D1BC1D5BA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5040" y="235039"/>
            <a:ext cx="6858000" cy="638792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E1F1AB-B2BE-4253-C2E0-E75258AA61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195" y="63523"/>
            <a:ext cx="7696200" cy="1294756"/>
          </a:xfrm>
        </p:spPr>
        <p:txBody>
          <a:bodyPr anchor="ctr">
            <a:normAutofit/>
          </a:bodyPr>
          <a:lstStyle/>
          <a:p>
            <a:r>
              <a:rPr lang="fr-FR" dirty="0">
                <a:highlight>
                  <a:srgbClr val="800080"/>
                </a:highlight>
              </a:rPr>
              <a:t>Genèse du projet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4592BC-92F9-6E91-31A1-4D9F17E3F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930" y="313787"/>
            <a:ext cx="4906060" cy="28960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A39004-20A1-5C66-9023-E70D8A45B8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712" y="1358280"/>
            <a:ext cx="4934639" cy="28674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66CE02-F623-5AE8-AB60-60289A228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1964" y="3522236"/>
            <a:ext cx="4839375" cy="27626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04580D-BFE6-0549-4DE5-B9351BEBBE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7601" y="4332008"/>
            <a:ext cx="3010320" cy="2419688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6F4E356-FAEA-D870-AB7F-FDF9E246B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04" y="4546490"/>
            <a:ext cx="3047376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42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D053DC-4E6B-D7EA-378A-C72282CA4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78FA715-6914-4CC2-C7FB-B43FBEF5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laser lights aligned to form a triangle">
            <a:extLst>
              <a:ext uri="{FF2B5EF4-FFF2-40B4-BE49-F238E27FC236}">
                <a16:creationId xmlns:a16="http://schemas.microsoft.com/office/drawing/2014/main" id="{6DE3675D-74C0-3BA5-2934-F1AB312048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916" b="1085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F19D6B0-AD92-C278-62F8-679358727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5040" y="235039"/>
            <a:ext cx="6858000" cy="638792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C2B442-0B57-3501-6BAD-EA79BDC68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" y="298655"/>
            <a:ext cx="7696200" cy="1294756"/>
          </a:xfrm>
        </p:spPr>
        <p:txBody>
          <a:bodyPr anchor="ctr">
            <a:normAutofit/>
          </a:bodyPr>
          <a:lstStyle/>
          <a:p>
            <a:r>
              <a:rPr lang="fr-FR" dirty="0">
                <a:highlight>
                  <a:srgbClr val="800080"/>
                </a:highlight>
              </a:rPr>
              <a:t>Confirmation De l’idée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D2214C-2653-353A-4206-9E528D500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2873" y="866578"/>
            <a:ext cx="4953691" cy="28007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EB469F-4125-DBDA-C5B6-9FD7E0ED7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50" y="3985495"/>
            <a:ext cx="11106150" cy="25543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612D855-8BBE-1CE6-2350-DDAE712020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154" y="1466850"/>
            <a:ext cx="3933873" cy="233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11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998C30-98A3-FC8F-52FF-E0541F1A5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2FB094C-004B-797C-7F42-820D69AF9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laser lights aligned to form a triangle">
            <a:extLst>
              <a:ext uri="{FF2B5EF4-FFF2-40B4-BE49-F238E27FC236}">
                <a16:creationId xmlns:a16="http://schemas.microsoft.com/office/drawing/2014/main" id="{A096A687-B8F9-423F-9136-4EF0ACE7FD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916" b="1085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AB220CF-3E02-C9D3-97D5-1B1C26A2F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5040" y="235039"/>
            <a:ext cx="6858000" cy="638792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31E46D-08B0-3EDF-EB72-A3998AC5C4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" y="298655"/>
            <a:ext cx="7696200" cy="1294756"/>
          </a:xfrm>
        </p:spPr>
        <p:txBody>
          <a:bodyPr anchor="ctr">
            <a:normAutofit/>
          </a:bodyPr>
          <a:lstStyle/>
          <a:p>
            <a:r>
              <a:rPr lang="fr-FR" dirty="0">
                <a:highlight>
                  <a:srgbClr val="800080"/>
                </a:highlight>
              </a:rPr>
              <a:t>Confirmation De l’idée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D5CEC7E-B194-E878-15A9-2D0B34786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346" y="1352550"/>
            <a:ext cx="3737717" cy="22225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28BF58-79BF-83A0-D7F9-82295BDB6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4046" y="1892056"/>
            <a:ext cx="5503959" cy="324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757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247A72-B0B8-9EA4-4E39-6EF1C3E84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D35FAF-A779-82BA-F5F0-5B38217FE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laser lights aligned to form a triangle">
            <a:extLst>
              <a:ext uri="{FF2B5EF4-FFF2-40B4-BE49-F238E27FC236}">
                <a16:creationId xmlns:a16="http://schemas.microsoft.com/office/drawing/2014/main" id="{60635604-8346-0EA6-3244-8B8C19A653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916" b="1085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608EDDC-20A2-A241-3E0B-65E396CE0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5040" y="235039"/>
            <a:ext cx="6858000" cy="638792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9EBAE9-704E-C656-4EB4-560D0586B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" y="298655"/>
            <a:ext cx="7696200" cy="1294756"/>
          </a:xfrm>
        </p:spPr>
        <p:txBody>
          <a:bodyPr anchor="ctr">
            <a:normAutofit/>
          </a:bodyPr>
          <a:lstStyle/>
          <a:p>
            <a:r>
              <a:rPr lang="fr-FR" dirty="0">
                <a:highlight>
                  <a:srgbClr val="800080"/>
                </a:highlight>
              </a:rPr>
              <a:t>Recherches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B5D290-E727-6B7D-1F95-840D71DF5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654896"/>
            <a:ext cx="4471471" cy="26772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5CFF023-B5ED-DBA6-DCE0-81B9BDF523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225" y="4333865"/>
            <a:ext cx="3289766" cy="1951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6E5376C-CA8A-CF76-6EA4-80C93E011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923" y="1415154"/>
            <a:ext cx="4231603" cy="24997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FE99B20-C77D-602E-2918-9C082B1D7D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5740" y="490829"/>
            <a:ext cx="4637460" cy="307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332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839BB9-B5EC-F363-44DF-13DFEAC9C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F642005-492E-DBAE-3E40-F496C8C53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laser lights aligned to form a triangle">
            <a:extLst>
              <a:ext uri="{FF2B5EF4-FFF2-40B4-BE49-F238E27FC236}">
                <a16:creationId xmlns:a16="http://schemas.microsoft.com/office/drawing/2014/main" id="{B2AE113E-9609-AFA9-699C-13ADA52206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916" b="1085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C34C89-1631-82B9-A8D0-24D6F14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5040" y="235039"/>
            <a:ext cx="6858000" cy="638792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221CC5-6EBF-6D0A-3B28-4C2526F50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" y="298655"/>
            <a:ext cx="7696200" cy="1294756"/>
          </a:xfrm>
        </p:spPr>
        <p:txBody>
          <a:bodyPr anchor="ctr">
            <a:normAutofit/>
          </a:bodyPr>
          <a:lstStyle/>
          <a:p>
            <a:r>
              <a:rPr lang="fr-FR" dirty="0">
                <a:highlight>
                  <a:srgbClr val="800080"/>
                </a:highlight>
              </a:rPr>
              <a:t>Recherches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F211D3-6843-96F6-6665-DA51AA477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1464" y="1648795"/>
            <a:ext cx="4278072" cy="25534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B60D3C-AB9E-3407-047F-36E4ED7D5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476" y="4257654"/>
            <a:ext cx="3953308" cy="23519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754AD3-2C36-5799-FDCE-744F394842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476" y="1449353"/>
            <a:ext cx="4315823" cy="254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216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2C539A-5CF6-8ABF-385E-D059051DF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8A6A556-E647-14B5-CA4E-4B8EEA65C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laser lights aligned to form a triangle">
            <a:extLst>
              <a:ext uri="{FF2B5EF4-FFF2-40B4-BE49-F238E27FC236}">
                <a16:creationId xmlns:a16="http://schemas.microsoft.com/office/drawing/2014/main" id="{466B76CF-6505-58F9-FE0F-6B9017C353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916" b="1085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8C26CD-8962-0F4B-2261-A15F146C8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5040" y="235039"/>
            <a:ext cx="6858000" cy="638792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D5EBAE-9631-0157-17EA-562F86BC3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" y="298655"/>
            <a:ext cx="7696200" cy="1294756"/>
          </a:xfrm>
        </p:spPr>
        <p:txBody>
          <a:bodyPr anchor="ctr">
            <a:normAutofit/>
          </a:bodyPr>
          <a:lstStyle/>
          <a:p>
            <a:r>
              <a:rPr lang="fr-FR" dirty="0">
                <a:highlight>
                  <a:srgbClr val="800080"/>
                </a:highlight>
              </a:rPr>
              <a:t>Réalisation Du projet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2D2941-98CC-9F58-F3F2-B3BC21F2B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524" y="1593411"/>
            <a:ext cx="6777206" cy="4045234"/>
          </a:xfrm>
          <a:prstGeom prst="rect">
            <a:avLst/>
          </a:prstGeom>
        </p:spPr>
      </p:pic>
      <p:pic>
        <p:nvPicPr>
          <p:cNvPr id="14" name="Picture 13" descr="A screenshot of a video game&#10;&#10;Description automatically generated">
            <a:extLst>
              <a:ext uri="{FF2B5EF4-FFF2-40B4-BE49-F238E27FC236}">
                <a16:creationId xmlns:a16="http://schemas.microsoft.com/office/drawing/2014/main" id="{F12DA82B-8487-204E-0C67-FE37CC918E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20" y="2206381"/>
            <a:ext cx="4539397" cy="269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59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CA7C09-4D36-8876-A94B-B6E247ABA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52B6505-F9FE-B4F3-4147-3F32DF2E1E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laser lights aligned to form a triangle">
            <a:extLst>
              <a:ext uri="{FF2B5EF4-FFF2-40B4-BE49-F238E27FC236}">
                <a16:creationId xmlns:a16="http://schemas.microsoft.com/office/drawing/2014/main" id="{59F0CFBA-139B-2D06-D16C-2056D25DB1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916" b="1085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7FA4C7F-2D05-DC57-A7F3-986A987C8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5040" y="235039"/>
            <a:ext cx="6858000" cy="638792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6F9C3B-2AE9-1208-9368-2C1FCCEC14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" y="298655"/>
            <a:ext cx="7696200" cy="1294756"/>
          </a:xfrm>
        </p:spPr>
        <p:txBody>
          <a:bodyPr anchor="ctr">
            <a:normAutofit/>
          </a:bodyPr>
          <a:lstStyle/>
          <a:p>
            <a:r>
              <a:rPr lang="fr-FR" dirty="0">
                <a:highlight>
                  <a:srgbClr val="800080"/>
                </a:highlight>
              </a:rPr>
              <a:t>Réalisation Du projet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662EAE-FE14-5422-0AF8-49F479081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21462"/>
            <a:ext cx="5229226" cy="19118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0E9DE8-873C-7645-94E5-2C0657B5B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897" y="1819162"/>
            <a:ext cx="4630657" cy="12947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113D6C-C156-A2C3-6E99-20144E097D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221" y="3407728"/>
            <a:ext cx="2896004" cy="10928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56DAF6-F97E-EE63-20FB-676BCA68EB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5795" y="3372645"/>
            <a:ext cx="5824253" cy="334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349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149379-6E2B-80E7-3F64-06F2F3D5B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8D1F40B-5E36-4524-9068-2F319BA77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laser lights aligned to form a triangle">
            <a:extLst>
              <a:ext uri="{FF2B5EF4-FFF2-40B4-BE49-F238E27FC236}">
                <a16:creationId xmlns:a16="http://schemas.microsoft.com/office/drawing/2014/main" id="{08C6C28D-2E8B-3CEC-B7B9-55EDBB85C4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916" b="1085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B915835-F3F2-C70F-4DF8-88938ECD6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5040" y="235039"/>
            <a:ext cx="6858000" cy="638792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E79F8-F279-7196-CAF4-0C8528A20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" y="298655"/>
            <a:ext cx="7696200" cy="1294756"/>
          </a:xfrm>
        </p:spPr>
        <p:txBody>
          <a:bodyPr anchor="ctr">
            <a:normAutofit/>
          </a:bodyPr>
          <a:lstStyle/>
          <a:p>
            <a:r>
              <a:rPr lang="fr-FR" dirty="0">
                <a:highlight>
                  <a:srgbClr val="800080"/>
                </a:highlight>
              </a:rPr>
              <a:t>Difficultés rencontrées</a:t>
            </a:r>
          </a:p>
        </p:txBody>
      </p:sp>
      <p:pic>
        <p:nvPicPr>
          <p:cNvPr id="14" name="Picture 13" descr="A screenshot of a video game&#10;&#10;Description automatically generated">
            <a:extLst>
              <a:ext uri="{FF2B5EF4-FFF2-40B4-BE49-F238E27FC236}">
                <a16:creationId xmlns:a16="http://schemas.microsoft.com/office/drawing/2014/main" id="{E157DA25-DAE0-F444-EA06-14E234C9D5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" t="6163" r="6116" b="7525"/>
          <a:stretch/>
        </p:blipFill>
        <p:spPr>
          <a:xfrm>
            <a:off x="1072509" y="1678124"/>
            <a:ext cx="4242901" cy="41828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CB8982-7CB1-CF4E-09B3-2FEC4F6EF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2806" y="2327857"/>
            <a:ext cx="3020229" cy="379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11105"/>
      </p:ext>
    </p:extLst>
  </p:cSld>
  <p:clrMapOvr>
    <a:masterClrMapping/>
  </p:clrMapOvr>
</p:sld>
</file>

<file path=ppt/theme/theme1.xml><?xml version="1.0" encoding="utf-8"?>
<a:theme xmlns:a="http://schemas.openxmlformats.org/drawingml/2006/main" name="CitationVTI">
  <a:themeElements>
    <a:clrScheme name="AnalogousFromDarkSeedLeftStep">
      <a:dk1>
        <a:srgbClr val="000000"/>
      </a:dk1>
      <a:lt1>
        <a:srgbClr val="FFFFFF"/>
      </a:lt1>
      <a:dk2>
        <a:srgbClr val="1C2031"/>
      </a:dk2>
      <a:lt2>
        <a:srgbClr val="F0F3F1"/>
      </a:lt2>
      <a:accent1>
        <a:srgbClr val="D040B9"/>
      </a:accent1>
      <a:accent2>
        <a:srgbClr val="9A2EBE"/>
      </a:accent2>
      <a:accent3>
        <a:srgbClr val="6F40D0"/>
      </a:accent3>
      <a:accent4>
        <a:srgbClr val="3440C0"/>
      </a:accent4>
      <a:accent5>
        <a:srgbClr val="4088D0"/>
      </a:accent5>
      <a:accent6>
        <a:srgbClr val="2EB3BE"/>
      </a:accent6>
      <a:hlink>
        <a:srgbClr val="3F6ABF"/>
      </a:hlink>
      <a:folHlink>
        <a:srgbClr val="7F7F7F"/>
      </a:folHlink>
    </a:clrScheme>
    <a:fontScheme name="Grandview">
      <a:majorFont>
        <a:latin typeface="Grandview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ationVTI" id="{4899D957-8B31-4AB5-A19D-CB0353FFB667}" vid="{430294D6-2412-4BD3-B567-F0976EA4931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334</Words>
  <Application>Microsoft Office PowerPoint</Application>
  <PresentationFormat>Widescreen</PresentationFormat>
  <Paragraphs>66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Arial</vt:lpstr>
      <vt:lpstr>Grandview</vt:lpstr>
      <vt:lpstr>Grandview Display</vt:lpstr>
      <vt:lpstr>CitationVTI</vt:lpstr>
      <vt:lpstr>Génération Procédurale</vt:lpstr>
      <vt:lpstr>Genèse du projet</vt:lpstr>
      <vt:lpstr>Confirmation De l’idée</vt:lpstr>
      <vt:lpstr>Confirmation De l’idée</vt:lpstr>
      <vt:lpstr>Recherches</vt:lpstr>
      <vt:lpstr>Recherches</vt:lpstr>
      <vt:lpstr>Réalisation Du projet</vt:lpstr>
      <vt:lpstr>Réalisation Du projet</vt:lpstr>
      <vt:lpstr>Difficultés rencontrées</vt:lpstr>
      <vt:lpstr>Difficultés rencontrées</vt:lpstr>
      <vt:lpstr>Rendu Final</vt:lpstr>
      <vt:lpstr>Pour Aller PLUS Loin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COLLET François</dc:creator>
  <cp:lastModifiedBy>COLLET François</cp:lastModifiedBy>
  <cp:revision>6</cp:revision>
  <dcterms:created xsi:type="dcterms:W3CDTF">2024-12-06T11:25:22Z</dcterms:created>
  <dcterms:modified xsi:type="dcterms:W3CDTF">2024-12-06T12:56:04Z</dcterms:modified>
</cp:coreProperties>
</file>